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9144000" cy="5143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1" roundtripDataSignature="AMtx7miZVsZkH4re6Dg9hfxupemHOjRi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2d2a9f12648_0_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41" name="Google Shape;41;g2d2a9f12648_0_0: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6"/>
          <p:cNvSpPr txBox="1"/>
          <p:nvPr>
            <p:ph type="title"/>
          </p:nvPr>
        </p:nvSpPr>
        <p:spPr>
          <a:xfrm>
            <a:off x="384725" y="499660"/>
            <a:ext cx="8285480" cy="118351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500">
                <a:solidFill>
                  <a:schemeClr val="hlink"/>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body"/>
          </p:nvPr>
        </p:nvSpPr>
        <p:spPr>
          <a:xfrm>
            <a:off x="384725" y="1216355"/>
            <a:ext cx="8078470" cy="10833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800">
                <a:solidFill>
                  <a:schemeClr val="hlink"/>
                </a:solidFill>
                <a:latin typeface="Georgia"/>
                <a:ea typeface="Georgia"/>
                <a:cs typeface="Georgia"/>
                <a:sym typeface="Georgia"/>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1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6"/>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sp>
        <p:nvSpPr>
          <p:cNvPr id="18" name="Google Shape;18;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18"/>
          <p:cNvSpPr txBox="1"/>
          <p:nvPr>
            <p:ph type="title"/>
          </p:nvPr>
        </p:nvSpPr>
        <p:spPr>
          <a:xfrm>
            <a:off x="384725" y="499660"/>
            <a:ext cx="8285480" cy="118351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500">
                <a:solidFill>
                  <a:schemeClr val="hlink"/>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 name="Shape 26"/>
        <p:cNvGrpSpPr/>
        <p:nvPr/>
      </p:nvGrpSpPr>
      <p:grpSpPr>
        <a:xfrm>
          <a:off x="0" y="0"/>
          <a:ext cx="0" cy="0"/>
          <a:chOff x="0" y="0"/>
          <a:chExt cx="0" cy="0"/>
        </a:xfrm>
      </p:grpSpPr>
      <p:sp>
        <p:nvSpPr>
          <p:cNvPr id="27" name="Google Shape;27;p19"/>
          <p:cNvSpPr txBox="1"/>
          <p:nvPr>
            <p:ph type="ctrTitle"/>
          </p:nvPr>
        </p:nvSpPr>
        <p:spPr>
          <a:xfrm>
            <a:off x="384725" y="505248"/>
            <a:ext cx="6573520" cy="4095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500">
                <a:solidFill>
                  <a:schemeClr val="hlink"/>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9"/>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800">
                <a:solidFill>
                  <a:schemeClr val="hlink"/>
                </a:solidFill>
                <a:latin typeface="Georgia"/>
                <a:ea typeface="Georgia"/>
                <a:cs typeface="Georgia"/>
                <a:sym typeface="Georg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20"/>
          <p:cNvSpPr txBox="1"/>
          <p:nvPr>
            <p:ph type="title"/>
          </p:nvPr>
        </p:nvSpPr>
        <p:spPr>
          <a:xfrm>
            <a:off x="384725" y="499660"/>
            <a:ext cx="8285480" cy="118351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500">
                <a:solidFill>
                  <a:schemeClr val="hlink"/>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20"/>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20"/>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0"/>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84725" y="499660"/>
            <a:ext cx="8285480" cy="1183513"/>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500" u="none" cap="none" strike="noStrike">
                <a:solidFill>
                  <a:schemeClr val="hlink"/>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384725" y="1216355"/>
            <a:ext cx="8078470" cy="108331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hlink"/>
                </a:solidFill>
                <a:latin typeface="Georgia"/>
                <a:ea typeface="Georgia"/>
                <a:cs typeface="Georgia"/>
                <a:sym typeface="Georgia"/>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5"/>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guthrieps.net/vnews/display.v/ART/662bf6bdf15c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juana.benson@guthrieps.net"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g2d2a9f12648_0_0"/>
          <p:cNvSpPr txBox="1"/>
          <p:nvPr>
            <p:ph type="title"/>
          </p:nvPr>
        </p:nvSpPr>
        <p:spPr>
          <a:xfrm>
            <a:off x="384725" y="499660"/>
            <a:ext cx="8285400" cy="384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iCAP – </a:t>
            </a:r>
            <a:r>
              <a:rPr b="1" lang="en-US"/>
              <a:t>I</a:t>
            </a:r>
            <a:r>
              <a:rPr lang="en-US"/>
              <a:t>ndividual </a:t>
            </a:r>
            <a:r>
              <a:rPr b="1" lang="en-US"/>
              <a:t>C</a:t>
            </a:r>
            <a:r>
              <a:rPr lang="en-US"/>
              <a:t>areer </a:t>
            </a:r>
            <a:r>
              <a:rPr b="1" lang="en-US"/>
              <a:t>A</a:t>
            </a:r>
            <a:r>
              <a:rPr lang="en-US"/>
              <a:t>cademic </a:t>
            </a:r>
            <a:r>
              <a:rPr b="1" lang="en-US"/>
              <a:t>P</a:t>
            </a:r>
            <a:r>
              <a:rPr lang="en-US"/>
              <a:t>lan</a:t>
            </a:r>
            <a:endParaRPr/>
          </a:p>
        </p:txBody>
      </p:sp>
      <p:sp>
        <p:nvSpPr>
          <p:cNvPr id="44" name="Google Shape;44;g2d2a9f12648_0_0"/>
          <p:cNvSpPr txBox="1"/>
          <p:nvPr>
            <p:ph idx="1" type="body"/>
          </p:nvPr>
        </p:nvSpPr>
        <p:spPr>
          <a:xfrm>
            <a:off x="384725" y="1216355"/>
            <a:ext cx="8078400" cy="1385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t>Required by the State of Oklahoma for all students grades 6-12. Included in the high school graduation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Your </a:t>
            </a:r>
            <a:r>
              <a:rPr b="1" lang="en-US"/>
              <a:t>portfolio</a:t>
            </a:r>
            <a:r>
              <a:rPr lang="en-US"/>
              <a:t> (all of the items you complete within the OKCollegeStart.org website) should be updated each year.</a:t>
            </a:r>
            <a:endParaRPr/>
          </a:p>
        </p:txBody>
      </p:sp>
      <p:pic>
        <p:nvPicPr>
          <p:cNvPr id="45" name="Google Shape;45;g2d2a9f12648_0_0"/>
          <p:cNvPicPr preferRelativeResize="0"/>
          <p:nvPr/>
        </p:nvPicPr>
        <p:blipFill>
          <a:blip r:embed="rId3">
            <a:alphaModFix/>
          </a:blip>
          <a:stretch>
            <a:fillRect/>
          </a:stretch>
        </p:blipFill>
        <p:spPr>
          <a:xfrm>
            <a:off x="2863725" y="2831600"/>
            <a:ext cx="3416550" cy="196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 name="Shape 113"/>
        <p:cNvGrpSpPr/>
        <p:nvPr/>
      </p:nvGrpSpPr>
      <p:grpSpPr>
        <a:xfrm>
          <a:off x="0" y="0"/>
          <a:ext cx="0" cy="0"/>
          <a:chOff x="0" y="0"/>
          <a:chExt cx="0" cy="0"/>
        </a:xfrm>
      </p:grpSpPr>
      <p:sp>
        <p:nvSpPr>
          <p:cNvPr id="114" name="Google Shape;114;p9"/>
          <p:cNvSpPr txBox="1"/>
          <p:nvPr>
            <p:ph type="title"/>
          </p:nvPr>
        </p:nvSpPr>
        <p:spPr>
          <a:xfrm>
            <a:off x="384725" y="499660"/>
            <a:ext cx="8285480" cy="766428"/>
          </a:xfrm>
          <a:prstGeom prst="rect">
            <a:avLst/>
          </a:prstGeom>
          <a:noFill/>
          <a:ln>
            <a:noFill/>
          </a:ln>
        </p:spPr>
        <p:txBody>
          <a:bodyPr anchorCtr="0" anchor="t" bIns="0" lIns="0" spcFirstLastPara="1" rIns="0" wrap="square" tIns="12050">
            <a:spAutoFit/>
          </a:bodyPr>
          <a:lstStyle/>
          <a:p>
            <a:pPr indent="0" lvl="0" marL="12700" marR="5080" rtl="0" algn="l">
              <a:lnSpc>
                <a:spcPct val="100800"/>
              </a:lnSpc>
              <a:spcBef>
                <a:spcPts val="0"/>
              </a:spcBef>
              <a:spcAft>
                <a:spcPts val="0"/>
              </a:spcAft>
              <a:buNone/>
            </a:pPr>
            <a:r>
              <a:rPr lang="en-US">
                <a:solidFill>
                  <a:schemeClr val="dk1"/>
                </a:solidFill>
              </a:rPr>
              <a:t>Click </a:t>
            </a:r>
            <a:r>
              <a:rPr b="1" lang="en-US">
                <a:solidFill>
                  <a:schemeClr val="dk1"/>
                </a:solidFill>
              </a:rPr>
              <a:t>My Goals &amp; Action Plans</a:t>
            </a:r>
            <a:br>
              <a:rPr lang="en-US">
                <a:solidFill>
                  <a:schemeClr val="dk1"/>
                </a:solidFill>
              </a:rPr>
            </a:br>
            <a:r>
              <a:rPr lang="en-US">
                <a:solidFill>
                  <a:schemeClr val="dk1"/>
                </a:solidFill>
              </a:rPr>
              <a:t>Click </a:t>
            </a:r>
            <a:r>
              <a:rPr b="1" lang="en-US">
                <a:solidFill>
                  <a:schemeClr val="dk1"/>
                </a:solidFill>
              </a:rPr>
              <a:t>Set Your Goals &amp; Action Plans</a:t>
            </a:r>
            <a:r>
              <a:rPr lang="en-US">
                <a:solidFill>
                  <a:schemeClr val="dk1"/>
                </a:solidFill>
              </a:rPr>
              <a:t>, then </a:t>
            </a:r>
            <a:r>
              <a:rPr b="1" lang="en-US">
                <a:solidFill>
                  <a:schemeClr val="dk1"/>
                </a:solidFill>
              </a:rPr>
              <a:t>New Goal</a:t>
            </a:r>
            <a:r>
              <a:rPr lang="en-US">
                <a:solidFill>
                  <a:schemeClr val="dk1"/>
                </a:solidFill>
              </a:rPr>
              <a:t>.</a:t>
            </a:r>
            <a:endParaRPr/>
          </a:p>
        </p:txBody>
      </p:sp>
      <p:pic>
        <p:nvPicPr>
          <p:cNvPr id="115" name="Google Shape;115;p9"/>
          <p:cNvPicPr preferRelativeResize="0"/>
          <p:nvPr/>
        </p:nvPicPr>
        <p:blipFill rotWithShape="1">
          <a:blip r:embed="rId3">
            <a:alphaModFix/>
          </a:blip>
          <a:srcRect b="0" l="0" r="0" t="0"/>
          <a:stretch/>
        </p:blipFill>
        <p:spPr>
          <a:xfrm>
            <a:off x="473795" y="1266088"/>
            <a:ext cx="5251780" cy="3700462"/>
          </a:xfrm>
          <a:prstGeom prst="rect">
            <a:avLst/>
          </a:prstGeom>
          <a:noFill/>
          <a:ln cap="flat" cmpd="sng" w="9525">
            <a:solidFill>
              <a:schemeClr val="dk1"/>
            </a:solidFill>
            <a:prstDash val="solid"/>
            <a:round/>
            <a:headEnd len="sm" w="sm" type="none"/>
            <a:tailEnd len="sm" w="sm" type="none"/>
          </a:ln>
        </p:spPr>
      </p:pic>
      <p:sp>
        <p:nvSpPr>
          <p:cNvPr id="116" name="Google Shape;116;p9"/>
          <p:cNvSpPr/>
          <p:nvPr/>
        </p:nvSpPr>
        <p:spPr>
          <a:xfrm>
            <a:off x="762000" y="1809750"/>
            <a:ext cx="3200400" cy="1143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grpSp>
        <p:nvGrpSpPr>
          <p:cNvPr id="117" name="Google Shape;117;p9"/>
          <p:cNvGrpSpPr/>
          <p:nvPr/>
        </p:nvGrpSpPr>
        <p:grpSpPr>
          <a:xfrm>
            <a:off x="5380308" y="1606503"/>
            <a:ext cx="3635165" cy="2082894"/>
            <a:chOff x="5334000" y="2343150"/>
            <a:chExt cx="3635165" cy="2082894"/>
          </a:xfrm>
        </p:grpSpPr>
        <p:pic>
          <p:nvPicPr>
            <p:cNvPr id="118" name="Google Shape;118;p9"/>
            <p:cNvPicPr preferRelativeResize="0"/>
            <p:nvPr/>
          </p:nvPicPr>
          <p:blipFill rotWithShape="1">
            <a:blip r:embed="rId4">
              <a:alphaModFix/>
            </a:blip>
            <a:srcRect b="0" l="0" r="0" t="0"/>
            <a:stretch/>
          </p:blipFill>
          <p:spPr>
            <a:xfrm>
              <a:off x="5334000" y="2343150"/>
              <a:ext cx="3635165" cy="2082894"/>
            </a:xfrm>
            <a:prstGeom prst="rect">
              <a:avLst/>
            </a:prstGeom>
            <a:noFill/>
            <a:ln cap="flat" cmpd="sng" w="9525">
              <a:solidFill>
                <a:schemeClr val="dk1"/>
              </a:solidFill>
              <a:prstDash val="solid"/>
              <a:round/>
              <a:headEnd len="sm" w="sm" type="none"/>
              <a:tailEnd len="sm" w="sm" type="none"/>
            </a:ln>
          </p:spPr>
        </p:pic>
        <p:sp>
          <p:nvSpPr>
            <p:cNvPr id="119" name="Google Shape;119;p9"/>
            <p:cNvSpPr/>
            <p:nvPr/>
          </p:nvSpPr>
          <p:spPr>
            <a:xfrm>
              <a:off x="6705600" y="2724150"/>
              <a:ext cx="762000" cy="381000"/>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grpSp>
      <p:cxnSp>
        <p:nvCxnSpPr>
          <p:cNvPr id="120" name="Google Shape;120;p9"/>
          <p:cNvCxnSpPr/>
          <p:nvPr/>
        </p:nvCxnSpPr>
        <p:spPr>
          <a:xfrm flipH="1" rot="10800000">
            <a:off x="3623229" y="2178003"/>
            <a:ext cx="3094308" cy="393747"/>
          </a:xfrm>
          <a:prstGeom prst="straightConnector1">
            <a:avLst/>
          </a:prstGeom>
          <a:noFill/>
          <a:ln cap="flat" cmpd="sng" w="12700">
            <a:solidFill>
              <a:srgbClr val="FF0000"/>
            </a:solidFill>
            <a:prstDash val="solid"/>
            <a:round/>
            <a:headEnd len="sm" w="sm" type="none"/>
            <a:tailEnd len="med" w="med" type="triangle"/>
          </a:ln>
        </p:spPr>
      </p:cxnSp>
      <p:sp>
        <p:nvSpPr>
          <p:cNvPr id="121" name="Google Shape;121;p9"/>
          <p:cNvSpPr txBox="1"/>
          <p:nvPr/>
        </p:nvSpPr>
        <p:spPr>
          <a:xfrm>
            <a:off x="5958960" y="3404643"/>
            <a:ext cx="2743200"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t>Examples: graduate high school, attend college, join military, find job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10"/>
          <p:cNvSpPr txBox="1"/>
          <p:nvPr>
            <p:ph type="title"/>
          </p:nvPr>
        </p:nvSpPr>
        <p:spPr>
          <a:xfrm>
            <a:off x="429260" y="514350"/>
            <a:ext cx="8285480" cy="507831"/>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sz="1600">
                <a:solidFill>
                  <a:schemeClr val="dk1"/>
                </a:solidFill>
              </a:rPr>
              <a:t>Choose </a:t>
            </a:r>
            <a:r>
              <a:rPr b="1" lang="en-US" sz="1600">
                <a:solidFill>
                  <a:schemeClr val="dk1"/>
                </a:solidFill>
              </a:rPr>
              <a:t>Plan of Study. </a:t>
            </a:r>
            <a:br>
              <a:rPr lang="en-US" sz="1600">
                <a:solidFill>
                  <a:schemeClr val="dk1"/>
                </a:solidFill>
              </a:rPr>
            </a:br>
            <a:r>
              <a:rPr b="1" lang="en-US" sz="1600">
                <a:solidFill>
                  <a:schemeClr val="dk1"/>
                </a:solidFill>
              </a:rPr>
              <a:t>Create or Update </a:t>
            </a:r>
            <a:r>
              <a:rPr lang="en-US" sz="1600">
                <a:solidFill>
                  <a:schemeClr val="dk1"/>
                </a:solidFill>
              </a:rPr>
              <a:t>your Plan of Study.</a:t>
            </a:r>
            <a:endParaRPr sz="1600">
              <a:solidFill>
                <a:schemeClr val="dk1"/>
              </a:solidFill>
            </a:endParaRPr>
          </a:p>
        </p:txBody>
      </p:sp>
      <p:pic>
        <p:nvPicPr>
          <p:cNvPr id="127" name="Google Shape;127;p10"/>
          <p:cNvPicPr preferRelativeResize="0"/>
          <p:nvPr/>
        </p:nvPicPr>
        <p:blipFill rotWithShape="1">
          <a:blip r:embed="rId3">
            <a:alphaModFix/>
          </a:blip>
          <a:srcRect b="14706" l="3226" r="2656" t="0"/>
          <a:stretch/>
        </p:blipFill>
        <p:spPr>
          <a:xfrm>
            <a:off x="561975" y="1138777"/>
            <a:ext cx="5762625" cy="1943211"/>
          </a:xfrm>
          <a:prstGeom prst="rect">
            <a:avLst/>
          </a:prstGeom>
          <a:noFill/>
          <a:ln cap="flat" cmpd="sng" w="9525">
            <a:solidFill>
              <a:schemeClr val="dk1"/>
            </a:solidFill>
            <a:prstDash val="solid"/>
            <a:round/>
            <a:headEnd len="sm" w="sm" type="none"/>
            <a:tailEnd len="sm" w="sm" type="none"/>
          </a:ln>
        </p:spPr>
      </p:pic>
      <p:sp>
        <p:nvSpPr>
          <p:cNvPr id="128" name="Google Shape;128;p10"/>
          <p:cNvSpPr txBox="1"/>
          <p:nvPr/>
        </p:nvSpPr>
        <p:spPr>
          <a:xfrm>
            <a:off x="762000" y="3267454"/>
            <a:ext cx="5867400" cy="1385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400">
                <a:solidFill>
                  <a:schemeClr val="dk1"/>
                </a:solidFill>
                <a:latin typeface="Georgia"/>
                <a:ea typeface="Georgia"/>
                <a:cs typeface="Georgia"/>
                <a:sym typeface="Georgia"/>
              </a:rPr>
              <a:t>Using your transcript for reference, </a:t>
            </a:r>
            <a:r>
              <a:rPr b="1" lang="en-US" sz="1400">
                <a:solidFill>
                  <a:schemeClr val="dk1"/>
                </a:solidFill>
                <a:latin typeface="Georgia"/>
                <a:ea typeface="Georgia"/>
                <a:cs typeface="Georgia"/>
                <a:sym typeface="Georgia"/>
              </a:rPr>
              <a:t>add Final Grades </a:t>
            </a:r>
            <a:r>
              <a:rPr lang="en-US" sz="1400">
                <a:solidFill>
                  <a:schemeClr val="dk1"/>
                </a:solidFill>
                <a:latin typeface="Georgia"/>
                <a:ea typeface="Georgia"/>
                <a:cs typeface="Georgia"/>
                <a:sym typeface="Georgia"/>
              </a:rPr>
              <a:t>from the most recent semester completed. If you have not added grades for prior years, do that also. Add this semester’s classes as “In Progress.”</a:t>
            </a:r>
            <a:endParaRPr/>
          </a:p>
          <a:p>
            <a:pPr indent="0" lvl="0" marL="0" rtl="0" algn="l">
              <a:spcBef>
                <a:spcPts val="0"/>
              </a:spcBef>
              <a:spcAft>
                <a:spcPts val="0"/>
              </a:spcAft>
              <a:buNone/>
            </a:pPr>
            <a:br>
              <a:rPr lang="en-US" sz="1400">
                <a:solidFill>
                  <a:schemeClr val="dk1"/>
                </a:solidFill>
                <a:latin typeface="Georgia"/>
                <a:ea typeface="Georgia"/>
                <a:cs typeface="Georgia"/>
                <a:sym typeface="Georgia"/>
              </a:rPr>
            </a:br>
            <a:r>
              <a:rPr lang="en-US" sz="1400">
                <a:solidFill>
                  <a:schemeClr val="dk1"/>
                </a:solidFill>
                <a:latin typeface="Georgia"/>
                <a:ea typeface="Georgia"/>
                <a:cs typeface="Georgia"/>
                <a:sym typeface="Georgia"/>
              </a:rPr>
              <a:t>If you are not exactly sure in which category a course should be, place in the Electives section</a:t>
            </a:r>
            <a:r>
              <a:rPr lang="en-US">
                <a:solidFill>
                  <a:schemeClr val="dk1"/>
                </a:solidFill>
                <a:latin typeface="Georgia"/>
                <a:ea typeface="Georgia"/>
                <a:cs typeface="Georgia"/>
                <a:sym typeface="Georgia"/>
              </a:rPr>
              <a:t> – see next slide!!</a:t>
            </a:r>
            <a:endParaRPr/>
          </a:p>
        </p:txBody>
      </p:sp>
      <p:pic>
        <p:nvPicPr>
          <p:cNvPr id="129" name="Google Shape;129;p10"/>
          <p:cNvPicPr preferRelativeResize="0"/>
          <p:nvPr/>
        </p:nvPicPr>
        <p:blipFill rotWithShape="1">
          <a:blip r:embed="rId4">
            <a:alphaModFix/>
          </a:blip>
          <a:srcRect b="26053" l="13889" r="13381" t="37024"/>
          <a:stretch/>
        </p:blipFill>
        <p:spPr>
          <a:xfrm>
            <a:off x="4999703" y="2571750"/>
            <a:ext cx="1143000" cy="228600"/>
          </a:xfrm>
          <a:prstGeom prst="rect">
            <a:avLst/>
          </a:prstGeom>
          <a:noFill/>
          <a:ln>
            <a:noFill/>
          </a:ln>
        </p:spPr>
      </p:pic>
      <p:pic>
        <p:nvPicPr>
          <p:cNvPr id="130" name="Google Shape;130;p10"/>
          <p:cNvPicPr preferRelativeResize="0"/>
          <p:nvPr/>
        </p:nvPicPr>
        <p:blipFill rotWithShape="1">
          <a:blip r:embed="rId5">
            <a:alphaModFix/>
          </a:blip>
          <a:srcRect b="24678" l="0" r="0" t="17137"/>
          <a:stretch/>
        </p:blipFill>
        <p:spPr>
          <a:xfrm>
            <a:off x="5571203" y="1220605"/>
            <a:ext cx="1409700" cy="2992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1"/>
          <p:cNvSpPr txBox="1"/>
          <p:nvPr/>
        </p:nvSpPr>
        <p:spPr>
          <a:xfrm>
            <a:off x="381000" y="285750"/>
            <a:ext cx="8229600" cy="4833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400">
                <a:solidFill>
                  <a:schemeClr val="dk1"/>
                </a:solidFill>
                <a:latin typeface="Georgia"/>
                <a:ea typeface="Georgia"/>
                <a:cs typeface="Georgia"/>
                <a:sym typeface="Georgia"/>
              </a:rPr>
              <a:t>Unless you have submitted an “Opt Out Form,” assume you are on the </a:t>
            </a:r>
            <a:r>
              <a:rPr lang="en-US">
                <a:solidFill>
                  <a:schemeClr val="dk1"/>
                </a:solidFill>
                <a:latin typeface="Georgia"/>
                <a:ea typeface="Georgia"/>
                <a:cs typeface="Georgia"/>
                <a:sym typeface="Georgia"/>
              </a:rPr>
              <a:t>C</a:t>
            </a:r>
            <a:r>
              <a:rPr lang="en-US" sz="1400">
                <a:solidFill>
                  <a:schemeClr val="dk1"/>
                </a:solidFill>
                <a:latin typeface="Georgia"/>
                <a:ea typeface="Georgia"/>
                <a:cs typeface="Georgia"/>
                <a:sym typeface="Georgia"/>
              </a:rPr>
              <a:t>ollege/</a:t>
            </a:r>
            <a:r>
              <a:rPr lang="en-US">
                <a:solidFill>
                  <a:schemeClr val="dk1"/>
                </a:solidFill>
                <a:latin typeface="Georgia"/>
                <a:ea typeface="Georgia"/>
                <a:cs typeface="Georgia"/>
                <a:sym typeface="Georgia"/>
              </a:rPr>
              <a:t>W</a:t>
            </a:r>
            <a:r>
              <a:rPr lang="en-US" sz="1400">
                <a:solidFill>
                  <a:schemeClr val="dk1"/>
                </a:solidFill>
                <a:latin typeface="Georgia"/>
                <a:ea typeface="Georgia"/>
                <a:cs typeface="Georgia"/>
                <a:sym typeface="Georgia"/>
              </a:rPr>
              <a:t>ork </a:t>
            </a:r>
            <a:r>
              <a:rPr lang="en-US">
                <a:solidFill>
                  <a:schemeClr val="dk1"/>
                </a:solidFill>
                <a:latin typeface="Georgia"/>
                <a:ea typeface="Georgia"/>
                <a:cs typeface="Georgia"/>
                <a:sym typeface="Georgia"/>
              </a:rPr>
              <a:t>R</a:t>
            </a:r>
            <a:r>
              <a:rPr lang="en-US" sz="1400">
                <a:solidFill>
                  <a:schemeClr val="dk1"/>
                </a:solidFill>
                <a:latin typeface="Georgia"/>
                <a:ea typeface="Georgia"/>
                <a:cs typeface="Georgia"/>
                <a:sym typeface="Georgia"/>
              </a:rPr>
              <a:t>eady "track."</a:t>
            </a:r>
            <a:endParaRPr/>
          </a:p>
          <a:p>
            <a:pPr indent="0" lvl="0" marL="0" rtl="0" algn="l">
              <a:spcBef>
                <a:spcPts val="0"/>
              </a:spcBef>
              <a:spcAft>
                <a:spcPts val="0"/>
              </a:spcAft>
              <a:buNone/>
            </a:pPr>
            <a:br>
              <a:rPr lang="en-US" sz="1400">
                <a:solidFill>
                  <a:schemeClr val="dk1"/>
                </a:solidFill>
                <a:latin typeface="Georgia"/>
                <a:ea typeface="Georgia"/>
                <a:cs typeface="Georgia"/>
                <a:sym typeface="Georgia"/>
              </a:rPr>
            </a:br>
            <a:r>
              <a:rPr lang="en-US" sz="1400">
                <a:solidFill>
                  <a:schemeClr val="dk1"/>
                </a:solidFill>
                <a:latin typeface="Georgia"/>
                <a:ea typeface="Georgia"/>
                <a:cs typeface="Georgia"/>
                <a:sym typeface="Georgia"/>
              </a:rPr>
              <a:t>This list is only a partial list of courses you might find on your transcript. Refer to the GHS Course Selection Handbook for more information.</a:t>
            </a:r>
            <a:endParaRPr/>
          </a:p>
          <a:p>
            <a:pPr indent="0" lvl="0" marL="0" rtl="0" algn="l">
              <a:spcBef>
                <a:spcPts val="0"/>
              </a:spcBef>
              <a:spcAft>
                <a:spcPts val="0"/>
              </a:spcAft>
              <a:buNone/>
            </a:pPr>
            <a:r>
              <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English classes will be listed in the English section.</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Algebra, Geometry, PreCalc, Calc, Math of Finance, etc. will be listed in the Math section.</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Computer </a:t>
            </a:r>
            <a:r>
              <a:rPr lang="en-US">
                <a:solidFill>
                  <a:schemeClr val="dk1"/>
                </a:solidFill>
                <a:latin typeface="Georgia"/>
                <a:ea typeface="Georgia"/>
                <a:cs typeface="Georgia"/>
                <a:sym typeface="Georgia"/>
              </a:rPr>
              <a:t>c</a:t>
            </a:r>
            <a:r>
              <a:rPr lang="en-US" sz="1400">
                <a:solidFill>
                  <a:schemeClr val="dk1"/>
                </a:solidFill>
                <a:latin typeface="Georgia"/>
                <a:ea typeface="Georgia"/>
                <a:cs typeface="Georgia"/>
                <a:sym typeface="Georgia"/>
              </a:rPr>
              <a:t>lasses, Comp for College &amp; Careers, Web Design, Game Development, etc. will be listed in the Computer / World Language section.</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Art-type classes, Music Apprec., Reading for Pleasure, Creative Writing, Choir, Band, Drama, Speech, Yearboook are Fine Arts.</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Science classes including Chemistry, Anatomy, Zoology, Physiology are in the Science section.</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History classes including Government, Civics, Psychology, Humanities, Geography are listed in the History section.</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PE/Health/Wellness type courses are Electives.</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Personal Financial L</a:t>
            </a:r>
            <a:r>
              <a:rPr lang="en-US">
                <a:solidFill>
                  <a:schemeClr val="dk1"/>
                </a:solidFill>
                <a:latin typeface="Georgia"/>
                <a:ea typeface="Georgia"/>
                <a:cs typeface="Georgia"/>
                <a:sym typeface="Georgia"/>
              </a:rPr>
              <a:t>i</a:t>
            </a:r>
            <a:r>
              <a:rPr lang="en-US" sz="1400">
                <a:solidFill>
                  <a:schemeClr val="dk1"/>
                </a:solidFill>
                <a:latin typeface="Georgia"/>
                <a:ea typeface="Georgia"/>
                <a:cs typeface="Georgia"/>
                <a:sym typeface="Georgia"/>
              </a:rPr>
              <a:t>teracy is an Elective</a:t>
            </a:r>
            <a:r>
              <a:rPr lang="en-US">
                <a:solidFill>
                  <a:schemeClr val="dk1"/>
                </a:solidFill>
                <a:latin typeface="Georgia"/>
                <a:ea typeface="Georgia"/>
                <a:cs typeface="Georgia"/>
                <a:sym typeface="Georgia"/>
              </a:rPr>
              <a:t> – a required course, but listed as an Elective.</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Lifeskills, Group, Service Learning, STEAM, Career classes, </a:t>
            </a:r>
            <a:r>
              <a:rPr lang="en-US">
                <a:solidFill>
                  <a:schemeClr val="dk1"/>
                </a:solidFill>
                <a:latin typeface="Georgia"/>
                <a:ea typeface="Georgia"/>
                <a:cs typeface="Georgia"/>
                <a:sym typeface="Georgia"/>
              </a:rPr>
              <a:t>T</a:t>
            </a:r>
            <a:r>
              <a:rPr lang="en-US" sz="1400">
                <a:solidFill>
                  <a:schemeClr val="dk1"/>
                </a:solidFill>
                <a:latin typeface="Georgia"/>
                <a:ea typeface="Georgia"/>
                <a:cs typeface="Georgia"/>
                <a:sym typeface="Georgia"/>
              </a:rPr>
              <a:t>est </a:t>
            </a:r>
            <a:r>
              <a:rPr lang="en-US">
                <a:solidFill>
                  <a:schemeClr val="dk1"/>
                </a:solidFill>
                <a:latin typeface="Georgia"/>
                <a:ea typeface="Georgia"/>
                <a:cs typeface="Georgia"/>
                <a:sym typeface="Georgia"/>
              </a:rPr>
              <a:t>P</a:t>
            </a:r>
            <a:r>
              <a:rPr lang="en-US" sz="1400">
                <a:solidFill>
                  <a:schemeClr val="dk1"/>
                </a:solidFill>
                <a:latin typeface="Georgia"/>
                <a:ea typeface="Georgia"/>
                <a:cs typeface="Georgia"/>
                <a:sym typeface="Georgia"/>
              </a:rPr>
              <a:t>rep, etc. are Electives.</a:t>
            </a:r>
            <a:endParaRPr/>
          </a:p>
          <a:p>
            <a:pPr indent="-317500" lvl="0" marL="457200" rtl="0" algn="l">
              <a:spcBef>
                <a:spcPts val="0"/>
              </a:spcBef>
              <a:spcAft>
                <a:spcPts val="0"/>
              </a:spcAft>
              <a:buClr>
                <a:schemeClr val="dk1"/>
              </a:buClr>
              <a:buSzPts val="1400"/>
              <a:buFont typeface="Georgia"/>
              <a:buChar char="●"/>
            </a:pPr>
            <a:r>
              <a:rPr lang="en-US" sz="1400">
                <a:solidFill>
                  <a:schemeClr val="dk1"/>
                </a:solidFill>
                <a:latin typeface="Georgia"/>
                <a:ea typeface="Georgia"/>
                <a:cs typeface="Georgia"/>
                <a:sym typeface="Georgia"/>
              </a:rPr>
              <a:t>The "Additional" category will be a course from a core category that has already met its requirements. </a:t>
            </a:r>
            <a:r>
              <a:rPr lang="en-US">
                <a:solidFill>
                  <a:schemeClr val="dk1"/>
                </a:solidFill>
                <a:latin typeface="Georgia"/>
                <a:ea typeface="Georgia"/>
                <a:cs typeface="Georgia"/>
                <a:sym typeface="Georgia"/>
              </a:rPr>
              <a:t>For example, Psychology or a fourth science course. (Other courses can meet this requirement.)</a:t>
            </a:r>
            <a:endParaRPr/>
          </a:p>
          <a:p>
            <a:pPr indent="0" lvl="0" marL="0" rtl="0" algn="l">
              <a:spcBef>
                <a:spcPts val="0"/>
              </a:spcBef>
              <a:spcAft>
                <a:spcPts val="0"/>
              </a:spcAft>
              <a:buNone/>
            </a:pPr>
            <a:br>
              <a:rPr lang="en-US" sz="1400">
                <a:solidFill>
                  <a:schemeClr val="dk1"/>
                </a:solidFill>
                <a:latin typeface="Georgia"/>
                <a:ea typeface="Georgia"/>
                <a:cs typeface="Georgia"/>
                <a:sym typeface="Georgia"/>
              </a:rPr>
            </a:br>
            <a:endParaRPr sz="1400">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9" name="Shape 139"/>
        <p:cNvGrpSpPr/>
        <p:nvPr/>
      </p:nvGrpSpPr>
      <p:grpSpPr>
        <a:xfrm>
          <a:off x="0" y="0"/>
          <a:ext cx="0" cy="0"/>
          <a:chOff x="0" y="0"/>
          <a:chExt cx="0" cy="0"/>
        </a:xfrm>
      </p:grpSpPr>
      <p:sp>
        <p:nvSpPr>
          <p:cNvPr id="140" name="Google Shape;140;p12"/>
          <p:cNvSpPr txBox="1"/>
          <p:nvPr>
            <p:ph type="ctrTitle"/>
          </p:nvPr>
        </p:nvSpPr>
        <p:spPr>
          <a:xfrm>
            <a:off x="384725" y="505248"/>
            <a:ext cx="6573520" cy="261610"/>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b="1" lang="en-US" sz="1600">
                <a:solidFill>
                  <a:schemeClr val="dk1"/>
                </a:solidFill>
              </a:rPr>
              <a:t>Add Volunteering &amp; Community Service</a:t>
            </a:r>
            <a:endParaRPr b="1" sz="1600">
              <a:solidFill>
                <a:schemeClr val="dk1"/>
              </a:solidFill>
            </a:endParaRPr>
          </a:p>
        </p:txBody>
      </p:sp>
      <p:sp>
        <p:nvSpPr>
          <p:cNvPr id="141" name="Google Shape;141;p12"/>
          <p:cNvSpPr txBox="1"/>
          <p:nvPr/>
        </p:nvSpPr>
        <p:spPr>
          <a:xfrm>
            <a:off x="453051" y="895350"/>
            <a:ext cx="7160075" cy="109004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chemeClr val="dk1"/>
                </a:solidFill>
                <a:latin typeface="Georgia"/>
                <a:ea typeface="Georgia"/>
                <a:cs typeface="Georgia"/>
                <a:sym typeface="Georgia"/>
              </a:rPr>
              <a:t>To be “Volunteer/Community Service,” it must be unpaid. This can be participating in Reading Village, working in the church nursery, Rock Week or Homecoming activities, raking a neighbor’s leaves, watching younger children, visiting with the elderly, or another similar tasks. Activities in Girls Scouts, 4-H, FFA, Boy Scouts, Rainbow, and other organizations can also be included. An activity must be listed.</a:t>
            </a:r>
            <a:endParaRPr sz="1400">
              <a:solidFill>
                <a:schemeClr val="dk1"/>
              </a:solidFill>
              <a:latin typeface="Georgia"/>
              <a:ea typeface="Georgia"/>
              <a:cs typeface="Georgia"/>
              <a:sym typeface="Georgia"/>
            </a:endParaRPr>
          </a:p>
        </p:txBody>
      </p:sp>
      <p:pic>
        <p:nvPicPr>
          <p:cNvPr id="142" name="Google Shape;142;p12"/>
          <p:cNvPicPr preferRelativeResize="0"/>
          <p:nvPr/>
        </p:nvPicPr>
        <p:blipFill rotWithShape="1">
          <a:blip r:embed="rId3">
            <a:alphaModFix/>
          </a:blip>
          <a:srcRect b="46392" l="7990" r="4716" t="4363"/>
          <a:stretch/>
        </p:blipFill>
        <p:spPr>
          <a:xfrm>
            <a:off x="1524000" y="2113884"/>
            <a:ext cx="5102674" cy="1044225"/>
          </a:xfrm>
          <a:prstGeom prst="rect">
            <a:avLst/>
          </a:prstGeom>
          <a:noFill/>
          <a:ln cap="flat" cmpd="sng" w="9525">
            <a:solidFill>
              <a:schemeClr val="dk1"/>
            </a:solidFill>
            <a:prstDash val="solid"/>
            <a:round/>
            <a:headEnd len="sm" w="sm" type="none"/>
            <a:tailEnd len="sm" w="sm" type="none"/>
          </a:ln>
        </p:spPr>
      </p:pic>
      <p:sp>
        <p:nvSpPr>
          <p:cNvPr id="143" name="Google Shape;143;p12"/>
          <p:cNvSpPr txBox="1"/>
          <p:nvPr/>
        </p:nvSpPr>
        <p:spPr>
          <a:xfrm>
            <a:off x="384725" y="3309988"/>
            <a:ext cx="6573520" cy="261610"/>
          </a:xfrm>
          <a:prstGeom prst="rect">
            <a:avLst/>
          </a:prstGeom>
          <a:noFill/>
          <a:ln>
            <a:noFill/>
          </a:ln>
        </p:spPr>
        <p:txBody>
          <a:bodyPr anchorCtr="0" anchor="t" bIns="0" lIns="0" spcFirstLastPara="1" rIns="0" wrap="square" tIns="15225">
            <a:spAutoFit/>
          </a:bodyPr>
          <a:lstStyle/>
          <a:p>
            <a:pPr indent="0" lvl="0" marL="12700" rtl="0" algn="l">
              <a:spcBef>
                <a:spcPts val="0"/>
              </a:spcBef>
              <a:spcAft>
                <a:spcPts val="0"/>
              </a:spcAft>
              <a:buNone/>
            </a:pPr>
            <a:r>
              <a:rPr b="1" i="0" lang="en-US" sz="1600">
                <a:solidFill>
                  <a:schemeClr val="dk1"/>
                </a:solidFill>
                <a:latin typeface="Georgia"/>
                <a:ea typeface="Georgia"/>
                <a:cs typeface="Georgia"/>
                <a:sym typeface="Georgia"/>
              </a:rPr>
              <a:t>Add your ACT Score  - </a:t>
            </a:r>
            <a:r>
              <a:rPr b="0" i="0" lang="en-US" sz="1600">
                <a:solidFill>
                  <a:schemeClr val="dk1"/>
                </a:solidFill>
                <a:latin typeface="Georgia"/>
                <a:ea typeface="Georgia"/>
                <a:cs typeface="Georgia"/>
                <a:sym typeface="Georgia"/>
              </a:rPr>
              <a:t>can be found on your transcript.</a:t>
            </a:r>
            <a:endParaRPr b="1" i="0" sz="1600">
              <a:solidFill>
                <a:schemeClr val="dk1"/>
              </a:solidFill>
              <a:latin typeface="Georgia"/>
              <a:ea typeface="Georgia"/>
              <a:cs typeface="Georgia"/>
              <a:sym typeface="Georgia"/>
            </a:endParaRPr>
          </a:p>
        </p:txBody>
      </p:sp>
      <p:pic>
        <p:nvPicPr>
          <p:cNvPr id="144" name="Google Shape;144;p12"/>
          <p:cNvPicPr preferRelativeResize="0"/>
          <p:nvPr/>
        </p:nvPicPr>
        <p:blipFill rotWithShape="1">
          <a:blip r:embed="rId3">
            <a:alphaModFix/>
          </a:blip>
          <a:srcRect b="7047" l="7990" r="4716" t="51119"/>
          <a:stretch/>
        </p:blipFill>
        <p:spPr>
          <a:xfrm>
            <a:off x="1524322" y="3672078"/>
            <a:ext cx="5102352" cy="103327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8" name="Shape 148"/>
        <p:cNvGrpSpPr/>
        <p:nvPr/>
      </p:nvGrpSpPr>
      <p:grpSpPr>
        <a:xfrm>
          <a:off x="0" y="0"/>
          <a:ext cx="0" cy="0"/>
          <a:chOff x="0" y="0"/>
          <a:chExt cx="0" cy="0"/>
        </a:xfrm>
      </p:grpSpPr>
      <p:sp>
        <p:nvSpPr>
          <p:cNvPr id="149" name="Google Shape;149;p13"/>
          <p:cNvSpPr txBox="1"/>
          <p:nvPr>
            <p:ph type="title"/>
          </p:nvPr>
        </p:nvSpPr>
        <p:spPr>
          <a:xfrm>
            <a:off x="384725" y="499660"/>
            <a:ext cx="8285480" cy="400110"/>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a:solidFill>
                  <a:schemeClr val="dk1"/>
                </a:solidFill>
              </a:rPr>
              <a:t>Click Add to input your information</a:t>
            </a:r>
            <a:endParaRPr>
              <a:solidFill>
                <a:schemeClr val="dk1"/>
              </a:solidFill>
            </a:endParaRPr>
          </a:p>
        </p:txBody>
      </p:sp>
      <p:pic>
        <p:nvPicPr>
          <p:cNvPr id="150" name="Google Shape;150;p13"/>
          <p:cNvPicPr preferRelativeResize="0"/>
          <p:nvPr/>
        </p:nvPicPr>
        <p:blipFill rotWithShape="1">
          <a:blip r:embed="rId3">
            <a:alphaModFix/>
          </a:blip>
          <a:srcRect b="7047" l="3678" r="4716" t="4363"/>
          <a:stretch/>
        </p:blipFill>
        <p:spPr>
          <a:xfrm>
            <a:off x="762000" y="1314449"/>
            <a:ext cx="6474275" cy="25146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sp>
        <p:nvSpPr>
          <p:cNvPr id="155" name="Google Shape;155;p14"/>
          <p:cNvSpPr txBox="1"/>
          <p:nvPr>
            <p:ph type="title"/>
          </p:nvPr>
        </p:nvSpPr>
        <p:spPr>
          <a:xfrm>
            <a:off x="76200" y="499660"/>
            <a:ext cx="9067800" cy="261610"/>
          </a:xfrm>
          <a:prstGeom prst="rect">
            <a:avLst/>
          </a:prstGeom>
          <a:noFill/>
          <a:ln>
            <a:noFill/>
          </a:ln>
        </p:spPr>
        <p:txBody>
          <a:bodyPr anchorCtr="0" anchor="t" bIns="0" lIns="0" spcFirstLastPara="1" rIns="0" wrap="square" tIns="15225">
            <a:spAutoFit/>
          </a:bodyPr>
          <a:lstStyle/>
          <a:p>
            <a:pPr indent="0" lvl="0" marL="12700" rtl="0" algn="ctr">
              <a:lnSpc>
                <a:spcPct val="100000"/>
              </a:lnSpc>
              <a:spcBef>
                <a:spcPts val="0"/>
              </a:spcBef>
              <a:spcAft>
                <a:spcPts val="0"/>
              </a:spcAft>
              <a:buNone/>
            </a:pPr>
            <a:r>
              <a:rPr b="1" lang="en-US" sz="1600">
                <a:solidFill>
                  <a:schemeClr val="dk1"/>
                </a:solidFill>
              </a:rPr>
              <a:t>ICAP Completion</a:t>
            </a:r>
            <a:endParaRPr b="1" sz="1600">
              <a:solidFill>
                <a:schemeClr val="dk1"/>
              </a:solidFill>
            </a:endParaRPr>
          </a:p>
        </p:txBody>
      </p:sp>
      <p:sp>
        <p:nvSpPr>
          <p:cNvPr id="156" name="Google Shape;156;p14"/>
          <p:cNvSpPr txBox="1"/>
          <p:nvPr>
            <p:ph idx="1" type="body"/>
          </p:nvPr>
        </p:nvSpPr>
        <p:spPr>
          <a:xfrm>
            <a:off x="384725" y="1216355"/>
            <a:ext cx="8078400" cy="2193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400">
                <a:solidFill>
                  <a:schemeClr val="dk1"/>
                </a:solidFill>
              </a:rPr>
              <a:t>Your iCAP needs to be completed no later than the day you take your finals!!! If it is not, you will need to allow time to remain at Faver to complete it.</a:t>
            </a:r>
            <a:endParaRPr b="1" sz="1400">
              <a:solidFill>
                <a:schemeClr val="dk1"/>
              </a:solidFill>
            </a:endParaRPr>
          </a:p>
          <a:p>
            <a:pPr indent="0" lvl="0" marL="12700" rtl="0" algn="l">
              <a:lnSpc>
                <a:spcPct val="100000"/>
              </a:lnSpc>
              <a:spcBef>
                <a:spcPts val="0"/>
              </a:spcBef>
              <a:spcAft>
                <a:spcPts val="0"/>
              </a:spcAft>
              <a:buNone/>
            </a:pPr>
            <a:r>
              <a:t/>
            </a:r>
            <a:endParaRPr b="1" sz="1400">
              <a:solidFill>
                <a:schemeClr val="dk1"/>
              </a:solidFill>
            </a:endParaRPr>
          </a:p>
          <a:p>
            <a:pPr indent="0" lvl="0" marL="12700" rtl="0" algn="l">
              <a:lnSpc>
                <a:spcPct val="100000"/>
              </a:lnSpc>
              <a:spcBef>
                <a:spcPts val="0"/>
              </a:spcBef>
              <a:spcAft>
                <a:spcPts val="0"/>
              </a:spcAft>
              <a:buNone/>
            </a:pPr>
            <a:r>
              <a:rPr b="1" lang="en-US" sz="1400">
                <a:solidFill>
                  <a:schemeClr val="dk1"/>
                </a:solidFill>
              </a:rPr>
              <a:t>The sections listed are the only ones that must be completed. </a:t>
            </a:r>
            <a:endParaRPr b="1" sz="1400">
              <a:solidFill>
                <a:schemeClr val="dk1"/>
              </a:solidFill>
            </a:endParaRPr>
          </a:p>
          <a:p>
            <a:pPr indent="0" lvl="0" marL="12700" rtl="0" algn="l">
              <a:lnSpc>
                <a:spcPct val="100000"/>
              </a:lnSpc>
              <a:spcBef>
                <a:spcPts val="0"/>
              </a:spcBef>
              <a:spcAft>
                <a:spcPts val="0"/>
              </a:spcAft>
              <a:buNone/>
            </a:pPr>
            <a:r>
              <a:t/>
            </a:r>
            <a:endParaRPr b="1" sz="1400">
              <a:solidFill>
                <a:schemeClr val="dk1"/>
              </a:solidFill>
            </a:endParaRPr>
          </a:p>
          <a:p>
            <a:pPr indent="0" lvl="0" marL="12700" rtl="0" algn="l">
              <a:lnSpc>
                <a:spcPct val="100000"/>
              </a:lnSpc>
              <a:spcBef>
                <a:spcPts val="0"/>
              </a:spcBef>
              <a:spcAft>
                <a:spcPts val="0"/>
              </a:spcAft>
              <a:buNone/>
            </a:pPr>
            <a:r>
              <a:rPr b="1" lang="en-US" sz="1400">
                <a:solidFill>
                  <a:schemeClr val="dk1"/>
                </a:solidFill>
              </a:rPr>
              <a:t>Therefore the progress bar will probably never show “Complete or 21/21.” </a:t>
            </a:r>
            <a:endParaRPr b="1" sz="1400">
              <a:solidFill>
                <a:schemeClr val="dk1"/>
              </a:solidFill>
            </a:endParaRPr>
          </a:p>
          <a:p>
            <a:pPr indent="0" lvl="0" marL="12700" rtl="0" algn="l">
              <a:lnSpc>
                <a:spcPct val="100000"/>
              </a:lnSpc>
              <a:spcBef>
                <a:spcPts val="0"/>
              </a:spcBef>
              <a:spcAft>
                <a:spcPts val="0"/>
              </a:spcAft>
              <a:buNone/>
            </a:pPr>
            <a:r>
              <a:t/>
            </a:r>
            <a:endParaRPr b="1" sz="1400">
              <a:solidFill>
                <a:schemeClr val="dk1"/>
              </a:solidFill>
            </a:endParaRPr>
          </a:p>
          <a:p>
            <a:pPr indent="0" lvl="0" marL="12700" rtl="0" algn="l">
              <a:lnSpc>
                <a:spcPct val="100000"/>
              </a:lnSpc>
              <a:spcBef>
                <a:spcPts val="0"/>
              </a:spcBef>
              <a:spcAft>
                <a:spcPts val="0"/>
              </a:spcAft>
              <a:buNone/>
            </a:pPr>
            <a:r>
              <a:rPr b="1" lang="en-US" sz="1400">
                <a:solidFill>
                  <a:schemeClr val="dk1"/>
                </a:solidFill>
              </a:rPr>
              <a:t>Your plan of study “should” show “On Track” unless you are behind.</a:t>
            </a:r>
            <a:endParaRPr b="1" sz="1400">
              <a:solidFill>
                <a:schemeClr val="dk1"/>
              </a:solidFill>
            </a:endParaRPr>
          </a:p>
          <a:p>
            <a:pPr indent="0" lvl="0" marL="12700" rtl="0" algn="l">
              <a:lnSpc>
                <a:spcPct val="100000"/>
              </a:lnSpc>
              <a:spcBef>
                <a:spcPts val="100"/>
              </a:spcBef>
              <a:spcAft>
                <a:spcPts val="0"/>
              </a:spcAft>
              <a:buNone/>
            </a:pPr>
            <a:r>
              <a:t/>
            </a:r>
            <a:endParaRPr b="1" sz="1400">
              <a:solidFill>
                <a:schemeClr val="dk1"/>
              </a:solidFill>
            </a:endParaRPr>
          </a:p>
          <a:p>
            <a:pPr indent="0" lvl="0" marL="12700" rtl="0" algn="l">
              <a:lnSpc>
                <a:spcPct val="100000"/>
              </a:lnSpc>
              <a:spcBef>
                <a:spcPts val="100"/>
              </a:spcBef>
              <a:spcAft>
                <a:spcPts val="0"/>
              </a:spcAft>
              <a:buNone/>
            </a:pPr>
            <a:r>
              <a:t/>
            </a:r>
            <a:endParaRPr sz="1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txBox="1"/>
          <p:nvPr/>
        </p:nvSpPr>
        <p:spPr>
          <a:xfrm>
            <a:off x="533400" y="895350"/>
            <a:ext cx="8153400" cy="4217400"/>
          </a:xfrm>
          <a:prstGeom prst="rect">
            <a:avLst/>
          </a:prstGeom>
          <a:noFill/>
          <a:ln>
            <a:noFill/>
          </a:ln>
        </p:spPr>
        <p:txBody>
          <a:bodyPr anchorCtr="0" anchor="t" bIns="45700" lIns="91425" spcFirstLastPara="1" rIns="91425" wrap="square" tIns="45700">
            <a:spAutoFit/>
          </a:bodyPr>
          <a:lstStyle/>
          <a:p>
            <a:pPr indent="-285750" lvl="0" marL="285750" rtl="0" algn="l">
              <a:spcBef>
                <a:spcPts val="0"/>
              </a:spcBef>
              <a:spcAft>
                <a:spcPts val="0"/>
              </a:spcAft>
              <a:buSzPts val="1400"/>
              <a:buFont typeface="Arial"/>
              <a:buChar char="•"/>
            </a:pPr>
            <a:r>
              <a:rPr lang="en-US" sz="1400"/>
              <a:t>Student will complete an </a:t>
            </a:r>
            <a:r>
              <a:rPr i="1" lang="en-US" sz="1400"/>
              <a:t>online career assessment</a:t>
            </a:r>
            <a:r>
              <a:rPr lang="en-US" sz="1400"/>
              <a:t> every year to explore their career interests, learn career skills, and begin connecting their interests to careers.</a:t>
            </a:r>
            <a:endParaRPr/>
          </a:p>
          <a:p>
            <a:pPr indent="-285750" lvl="0" marL="285750" rtl="0" algn="l">
              <a:spcBef>
                <a:spcPts val="600"/>
              </a:spcBef>
              <a:spcAft>
                <a:spcPts val="0"/>
              </a:spcAft>
              <a:buSzPts val="1400"/>
              <a:buFont typeface="Arial"/>
              <a:buChar char="•"/>
            </a:pPr>
            <a:r>
              <a:rPr lang="en-US" sz="1400"/>
              <a:t>Students will update their career and postsecondary </a:t>
            </a:r>
            <a:r>
              <a:rPr i="1" lang="en-US" sz="1400"/>
              <a:t>goals</a:t>
            </a:r>
            <a:r>
              <a:rPr lang="en-US" sz="1400"/>
              <a:t> every year as they learn about new opportunities.</a:t>
            </a:r>
            <a:endParaRPr/>
          </a:p>
          <a:p>
            <a:pPr indent="-285750" lvl="0" marL="285750" rtl="0" algn="l">
              <a:spcBef>
                <a:spcPts val="600"/>
              </a:spcBef>
              <a:spcAft>
                <a:spcPts val="0"/>
              </a:spcAft>
              <a:buSzPts val="1400"/>
              <a:buFont typeface="Arial"/>
              <a:buChar char="•"/>
            </a:pPr>
            <a:r>
              <a:rPr lang="en-US" sz="1400"/>
              <a:t>Students will update their required state and federal </a:t>
            </a:r>
            <a:r>
              <a:rPr i="1" lang="en-US" sz="1400"/>
              <a:t>assessments</a:t>
            </a:r>
            <a:r>
              <a:rPr lang="en-US" sz="1400"/>
              <a:t> (English Language Arts, Mathematics, and Science) and College &amp; Career Readiness Assessment (ACT or SAT) results as they become available.</a:t>
            </a:r>
            <a:endParaRPr/>
          </a:p>
          <a:p>
            <a:pPr indent="-285750" lvl="0" marL="285750" rtl="0" algn="l">
              <a:spcBef>
                <a:spcPts val="600"/>
              </a:spcBef>
              <a:spcAft>
                <a:spcPts val="0"/>
              </a:spcAft>
              <a:buSzPts val="1400"/>
              <a:buFont typeface="Arial"/>
              <a:buChar char="•"/>
            </a:pPr>
            <a:r>
              <a:rPr lang="en-US" sz="1400"/>
              <a:t>Students will annually update their </a:t>
            </a:r>
            <a:r>
              <a:rPr i="1" lang="en-US" sz="1400"/>
              <a:t>academic courses</a:t>
            </a:r>
            <a:r>
              <a:rPr lang="en-US" sz="1400"/>
              <a:t> and progress in those courses. (Plan of Study)</a:t>
            </a:r>
            <a:endParaRPr/>
          </a:p>
          <a:p>
            <a:pPr indent="-285750" lvl="0" marL="285750" rtl="0" algn="l">
              <a:spcBef>
                <a:spcPts val="600"/>
              </a:spcBef>
              <a:spcAft>
                <a:spcPts val="0"/>
              </a:spcAft>
              <a:buSzPts val="1400"/>
              <a:buFont typeface="Arial"/>
              <a:buChar char="•"/>
            </a:pPr>
            <a:r>
              <a:rPr lang="en-US" sz="1400"/>
              <a:t>Students will also list </a:t>
            </a:r>
            <a:r>
              <a:rPr i="1" lang="en-US" sz="1400"/>
              <a:t>any</a:t>
            </a:r>
            <a:r>
              <a:rPr lang="en-US" sz="1400"/>
              <a:t> career technology programs, AP or IB courses, concurrent enrollment courses or career endorsements that reflect progress toward their individual career pathways.</a:t>
            </a:r>
            <a:endParaRPr/>
          </a:p>
          <a:p>
            <a:pPr indent="-285750" lvl="0" marL="285750" rtl="0" algn="l">
              <a:spcBef>
                <a:spcPts val="600"/>
              </a:spcBef>
              <a:spcAft>
                <a:spcPts val="0"/>
              </a:spcAft>
              <a:buSzPts val="1400"/>
              <a:buFont typeface="Arial"/>
              <a:buChar char="•"/>
            </a:pPr>
            <a:r>
              <a:rPr lang="en-US" sz="1400"/>
              <a:t>Students will complete at least one </a:t>
            </a:r>
            <a:r>
              <a:rPr i="1" lang="en-US" sz="1400"/>
              <a:t>in-service learning or work environment</a:t>
            </a:r>
            <a:r>
              <a:rPr lang="en-US" sz="1400"/>
              <a:t> activity. Can be a field trip to an industry, a career guest speaker at school, or volunteer service – including school activities like Rock Week.</a:t>
            </a:r>
            <a:endParaRPr/>
          </a:p>
          <a:p>
            <a:pPr indent="0" lvl="0" marL="0" rtl="0" algn="l">
              <a:spcBef>
                <a:spcPts val="600"/>
              </a:spcBef>
              <a:spcAft>
                <a:spcPts val="0"/>
              </a:spcAft>
              <a:buNone/>
            </a:pPr>
            <a:r>
              <a:t/>
            </a:r>
            <a:endParaRPr sz="1400"/>
          </a:p>
          <a:p>
            <a:pPr indent="0" lvl="0" marL="0" rtl="0" algn="l">
              <a:spcBef>
                <a:spcPts val="0"/>
              </a:spcBef>
              <a:spcAft>
                <a:spcPts val="0"/>
              </a:spcAft>
              <a:buNone/>
            </a:pPr>
            <a:r>
              <a:rPr lang="en-US" sz="1400"/>
              <a:t>						(www.okedge.org)</a:t>
            </a:r>
            <a:endParaRPr/>
          </a:p>
          <a:p>
            <a:pPr indent="0" lvl="0" marL="0" rtl="0" algn="l">
              <a:spcBef>
                <a:spcPts val="0"/>
              </a:spcBef>
              <a:spcAft>
                <a:spcPts val="0"/>
              </a:spcAft>
              <a:buNone/>
            </a:pPr>
            <a:r>
              <a:t/>
            </a:r>
            <a:endParaRPr sz="1400"/>
          </a:p>
        </p:txBody>
      </p:sp>
      <p:sp>
        <p:nvSpPr>
          <p:cNvPr id="51" name="Google Shape;51;p2"/>
          <p:cNvSpPr txBox="1"/>
          <p:nvPr/>
        </p:nvSpPr>
        <p:spPr>
          <a:xfrm>
            <a:off x="304800" y="438150"/>
            <a:ext cx="8153400" cy="33855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600"/>
              <a:t>iCAP Overview – OK State Department of Education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title"/>
          </p:nvPr>
        </p:nvSpPr>
        <p:spPr>
          <a:xfrm>
            <a:off x="384725" y="499660"/>
            <a:ext cx="8285480" cy="73866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solidFill>
                  <a:schemeClr val="dk1"/>
                </a:solidFill>
              </a:rPr>
              <a:t>Completion of the iCAP is a relatively new State </a:t>
            </a:r>
            <a:r>
              <a:rPr b="1" lang="en-US" sz="1600">
                <a:solidFill>
                  <a:schemeClr val="dk1"/>
                </a:solidFill>
              </a:rPr>
              <a:t>requirement for graduation</a:t>
            </a:r>
            <a:r>
              <a:rPr lang="en-US" sz="1600">
                <a:solidFill>
                  <a:schemeClr val="dk1"/>
                </a:solidFill>
              </a:rPr>
              <a:t>. This must be completed in order to receive your diploma. You will update the iCAP multiple times throughout each year of high school.</a:t>
            </a:r>
            <a:endParaRPr/>
          </a:p>
        </p:txBody>
      </p:sp>
      <p:sp>
        <p:nvSpPr>
          <p:cNvPr id="57" name="Google Shape;57;p1"/>
          <p:cNvSpPr txBox="1"/>
          <p:nvPr>
            <p:ph idx="1" type="body"/>
          </p:nvPr>
        </p:nvSpPr>
        <p:spPr>
          <a:xfrm>
            <a:off x="533400" y="1392019"/>
            <a:ext cx="4191000" cy="64633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400">
                <a:solidFill>
                  <a:schemeClr val="dk1"/>
                </a:solidFill>
              </a:rPr>
              <a:t>The following slides will detail each task.  There are categories that are </a:t>
            </a:r>
            <a:r>
              <a:rPr i="1" lang="en-US" sz="1400">
                <a:solidFill>
                  <a:schemeClr val="dk1"/>
                </a:solidFill>
              </a:rPr>
              <a:t>not currently required</a:t>
            </a:r>
            <a:r>
              <a:rPr lang="en-US" sz="1400">
                <a:solidFill>
                  <a:schemeClr val="dk1"/>
                </a:solidFill>
              </a:rPr>
              <a:t> but are helpful.</a:t>
            </a:r>
            <a:endParaRPr/>
          </a:p>
        </p:txBody>
      </p:sp>
      <p:pic>
        <p:nvPicPr>
          <p:cNvPr id="58" name="Google Shape;58;p1"/>
          <p:cNvPicPr preferRelativeResize="0"/>
          <p:nvPr/>
        </p:nvPicPr>
        <p:blipFill rotWithShape="1">
          <a:blip r:embed="rId3">
            <a:alphaModFix/>
          </a:blip>
          <a:srcRect b="0" l="0" r="0" t="0"/>
          <a:stretch/>
        </p:blipFill>
        <p:spPr>
          <a:xfrm>
            <a:off x="6172200" y="1237728"/>
            <a:ext cx="1981200" cy="3310839"/>
          </a:xfrm>
          <a:prstGeom prst="rect">
            <a:avLst/>
          </a:prstGeom>
          <a:noFill/>
          <a:ln cap="flat" cmpd="sng" w="9525">
            <a:solidFill>
              <a:schemeClr val="dk1"/>
            </a:solidFill>
            <a:prstDash val="solid"/>
            <a:round/>
            <a:headEnd len="sm" w="sm" type="none"/>
            <a:tailEnd len="sm" w="sm" type="none"/>
          </a:ln>
        </p:spPr>
      </p:pic>
      <p:sp>
        <p:nvSpPr>
          <p:cNvPr id="59" name="Google Shape;59;p1"/>
          <p:cNvSpPr txBox="1"/>
          <p:nvPr/>
        </p:nvSpPr>
        <p:spPr>
          <a:xfrm>
            <a:off x="384725" y="2495550"/>
            <a:ext cx="5177875" cy="107721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400">
                <a:solidFill>
                  <a:schemeClr val="dk1"/>
                </a:solidFill>
                <a:latin typeface="Georgia"/>
                <a:ea typeface="Georgia"/>
                <a:cs typeface="Georgia"/>
                <a:sym typeface="Georgia"/>
              </a:rPr>
              <a:t>You will need a </a:t>
            </a:r>
            <a:r>
              <a:rPr lang="en-US" sz="1400">
                <a:solidFill>
                  <a:srgbClr val="00B050"/>
                </a:solidFill>
                <a:latin typeface="Georgia"/>
                <a:ea typeface="Georgia"/>
                <a:cs typeface="Georgia"/>
                <a:sym typeface="Georgia"/>
              </a:rPr>
              <a:t>copy of your transcript as you work on your iCAP</a:t>
            </a:r>
            <a:r>
              <a:rPr lang="en-US" sz="1400">
                <a:solidFill>
                  <a:schemeClr val="dk1"/>
                </a:solidFill>
                <a:latin typeface="Georgia"/>
                <a:ea typeface="Georgia"/>
                <a:cs typeface="Georgia"/>
                <a:sym typeface="Georgia"/>
              </a:rPr>
              <a:t>. You will need to log into your Infinite Campus portal. </a:t>
            </a:r>
            <a:r>
              <a:rPr lang="en-US" sz="1400" u="sng">
                <a:solidFill>
                  <a:schemeClr val="dk1"/>
                </a:solidFill>
                <a:latin typeface="Georgia"/>
                <a:ea typeface="Georgia"/>
                <a:cs typeface="Georgia"/>
                <a:sym typeface="Georgia"/>
                <a:hlinkClick r:id="rId4">
                  <a:extLst>
                    <a:ext uri="{A12FA001-AC4F-418D-AE19-62706E023703}">
                      <ahyp:hlinkClr val="tx"/>
                    </a:ext>
                  </a:extLst>
                </a:hlinkClick>
              </a:rPr>
              <a:t>Click here for instructions. </a:t>
            </a:r>
            <a:r>
              <a:rPr lang="en-US" sz="1400">
                <a:solidFill>
                  <a:schemeClr val="dk1"/>
                </a:solidFill>
                <a:latin typeface="Georgia"/>
                <a:ea typeface="Georgia"/>
                <a:cs typeface="Georgia"/>
                <a:sym typeface="Georgia"/>
              </a:rPr>
              <a:t> </a:t>
            </a:r>
            <a:br>
              <a:rPr lang="en-US" sz="1400">
                <a:solidFill>
                  <a:schemeClr val="dk1"/>
                </a:solidFill>
                <a:latin typeface="Georgia"/>
                <a:ea typeface="Georgia"/>
                <a:cs typeface="Georgia"/>
                <a:sym typeface="Georgia"/>
              </a:rPr>
            </a:br>
            <a:r>
              <a:rPr lang="en-US" sz="1100">
                <a:solidFill>
                  <a:schemeClr val="dk1"/>
                </a:solidFill>
                <a:latin typeface="Georgia"/>
                <a:ea typeface="Georgia"/>
                <a:cs typeface="Georgia"/>
                <a:sym typeface="Georgia"/>
              </a:rPr>
              <a:t>(If the link doesn’t work go to the District’s website &gt; Schools &gt; Bluejay Academy &gt; Locating Your Transcript.)</a:t>
            </a:r>
            <a:endParaRPr sz="1400">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type="title"/>
          </p:nvPr>
        </p:nvSpPr>
        <p:spPr>
          <a:xfrm>
            <a:off x="384725" y="499660"/>
            <a:ext cx="8285480" cy="118351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65" name="Google Shape;65;p3"/>
          <p:cNvSpPr txBox="1"/>
          <p:nvPr>
            <p:ph idx="1" type="body"/>
          </p:nvPr>
        </p:nvSpPr>
        <p:spPr>
          <a:xfrm>
            <a:off x="384725" y="1216355"/>
            <a:ext cx="8078470" cy="108331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66" name="Google Shape;66;p3"/>
          <p:cNvPicPr preferRelativeResize="0"/>
          <p:nvPr/>
        </p:nvPicPr>
        <p:blipFill rotWithShape="1">
          <a:blip r:embed="rId3">
            <a:alphaModFix/>
          </a:blip>
          <a:srcRect b="0" l="0" r="0" t="0"/>
          <a:stretch/>
        </p:blipFill>
        <p:spPr>
          <a:xfrm>
            <a:off x="0" y="92797"/>
            <a:ext cx="9144000" cy="49579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558800" y="0"/>
            <a:ext cx="80264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5"/>
          <p:cNvSpPr txBox="1"/>
          <p:nvPr>
            <p:ph type="title"/>
          </p:nvPr>
        </p:nvSpPr>
        <p:spPr>
          <a:xfrm>
            <a:off x="381000" y="347492"/>
            <a:ext cx="8285480" cy="24622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solidFill>
                  <a:schemeClr val="dk1"/>
                </a:solidFill>
              </a:rPr>
              <a:t>Website: </a:t>
            </a:r>
            <a:r>
              <a:rPr b="1" lang="en-US" sz="1600">
                <a:solidFill>
                  <a:schemeClr val="dk1"/>
                </a:solidFill>
              </a:rPr>
              <a:t>okcollegestart.org</a:t>
            </a:r>
            <a:endParaRPr/>
          </a:p>
        </p:txBody>
      </p:sp>
      <p:sp>
        <p:nvSpPr>
          <p:cNvPr id="77" name="Google Shape;77;p5"/>
          <p:cNvSpPr txBox="1"/>
          <p:nvPr>
            <p:ph idx="1" type="body"/>
          </p:nvPr>
        </p:nvSpPr>
        <p:spPr>
          <a:xfrm>
            <a:off x="517647" y="845412"/>
            <a:ext cx="8247465" cy="86177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1400">
                <a:solidFill>
                  <a:schemeClr val="dk1"/>
                </a:solidFill>
              </a:rPr>
              <a:t>Sign In</a:t>
            </a:r>
            <a:r>
              <a:rPr lang="en-US" sz="1400">
                <a:solidFill>
                  <a:schemeClr val="dk1"/>
                </a:solidFill>
              </a:rPr>
              <a:t>. Your UserName is your school e-mail address. </a:t>
            </a:r>
            <a:endParaRPr/>
          </a:p>
          <a:p>
            <a:pPr indent="0" lvl="0" marL="0" rtl="0" algn="l">
              <a:spcBef>
                <a:spcPts val="0"/>
              </a:spcBef>
              <a:spcAft>
                <a:spcPts val="0"/>
              </a:spcAft>
              <a:buNone/>
            </a:pPr>
            <a:r>
              <a:rPr lang="en-US" sz="1400">
                <a:solidFill>
                  <a:schemeClr val="dk1"/>
                </a:solidFill>
              </a:rPr>
              <a:t>Your Password should be Bluejays2 or your Clever password, if different.</a:t>
            </a:r>
            <a:br>
              <a:rPr lang="en-US" sz="1400">
                <a:solidFill>
                  <a:schemeClr val="dk1"/>
                </a:solidFill>
              </a:rPr>
            </a:br>
            <a:endParaRPr sz="1400">
              <a:solidFill>
                <a:schemeClr val="dk1"/>
              </a:solidFill>
            </a:endParaRPr>
          </a:p>
          <a:p>
            <a:pPr indent="0" lvl="0" marL="0" rtl="0" algn="l">
              <a:spcBef>
                <a:spcPts val="0"/>
              </a:spcBef>
              <a:spcAft>
                <a:spcPts val="0"/>
              </a:spcAft>
              <a:buNone/>
            </a:pPr>
            <a:r>
              <a:rPr lang="en-US" sz="1400">
                <a:solidFill>
                  <a:schemeClr val="dk1"/>
                </a:solidFill>
              </a:rPr>
              <a:t>If you cannot log in, please contact Mrs. Benson @ </a:t>
            </a:r>
            <a:r>
              <a:rPr lang="en-US" sz="1400" u="sng">
                <a:solidFill>
                  <a:schemeClr val="dk1"/>
                </a:solidFill>
                <a:hlinkClick r:id="rId3">
                  <a:extLst>
                    <a:ext uri="{A12FA001-AC4F-418D-AE19-62706E023703}">
                      <ahyp:hlinkClr val="tx"/>
                    </a:ext>
                  </a:extLst>
                </a:hlinkClick>
              </a:rPr>
              <a:t>juana.benson@guthrieps.net</a:t>
            </a:r>
            <a:r>
              <a:rPr lang="en-US" sz="1400">
                <a:solidFill>
                  <a:schemeClr val="dk1"/>
                </a:solidFill>
              </a:rPr>
              <a:t> </a:t>
            </a:r>
            <a:r>
              <a:rPr b="1" lang="en-US" sz="1400">
                <a:solidFill>
                  <a:srgbClr val="FF0000"/>
                </a:solidFill>
              </a:rPr>
              <a:t>ASAP.</a:t>
            </a:r>
            <a:endParaRPr/>
          </a:p>
        </p:txBody>
      </p:sp>
      <p:grpSp>
        <p:nvGrpSpPr>
          <p:cNvPr id="78" name="Google Shape;78;p5"/>
          <p:cNvGrpSpPr/>
          <p:nvPr/>
        </p:nvGrpSpPr>
        <p:grpSpPr>
          <a:xfrm>
            <a:off x="609600" y="1809750"/>
            <a:ext cx="3581400" cy="2209800"/>
            <a:chOff x="591735" y="1291041"/>
            <a:chExt cx="5943600" cy="2561418"/>
          </a:xfrm>
        </p:grpSpPr>
        <p:pic>
          <p:nvPicPr>
            <p:cNvPr id="79" name="Google Shape;79;p5"/>
            <p:cNvPicPr preferRelativeResize="0"/>
            <p:nvPr/>
          </p:nvPicPr>
          <p:blipFill rotWithShape="1">
            <a:blip r:embed="rId4">
              <a:alphaModFix/>
            </a:blip>
            <a:srcRect b="0" l="0" r="0" t="0"/>
            <a:stretch/>
          </p:blipFill>
          <p:spPr>
            <a:xfrm>
              <a:off x="591735" y="1291041"/>
              <a:ext cx="5943600" cy="2561418"/>
            </a:xfrm>
            <a:prstGeom prst="rect">
              <a:avLst/>
            </a:prstGeom>
            <a:noFill/>
            <a:ln>
              <a:noFill/>
            </a:ln>
          </p:spPr>
        </p:pic>
        <p:sp>
          <p:nvSpPr>
            <p:cNvPr id="80" name="Google Shape;80;p5"/>
            <p:cNvSpPr/>
            <p:nvPr/>
          </p:nvSpPr>
          <p:spPr>
            <a:xfrm>
              <a:off x="5638799" y="1504950"/>
              <a:ext cx="896535" cy="7620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grpSp>
      <p:sp>
        <p:nvSpPr>
          <p:cNvPr id="81" name="Google Shape;81;p5"/>
          <p:cNvSpPr txBox="1"/>
          <p:nvPr/>
        </p:nvSpPr>
        <p:spPr>
          <a:xfrm>
            <a:off x="4343400" y="1958885"/>
            <a:ext cx="4269312" cy="1682512"/>
          </a:xfrm>
          <a:prstGeom prst="rect">
            <a:avLst/>
          </a:prstGeom>
          <a:noFill/>
          <a:ln>
            <a:noFill/>
          </a:ln>
        </p:spPr>
        <p:txBody>
          <a:bodyPr anchorCtr="0" anchor="t" bIns="45700" lIns="91425" spcFirstLastPara="1" rIns="91425" wrap="square" tIns="45700">
            <a:spAutoFit/>
          </a:bodyPr>
          <a:lstStyle/>
          <a:p>
            <a:pPr indent="0" lvl="0" marL="12700" rtl="0" algn="l">
              <a:lnSpc>
                <a:spcPct val="100000"/>
              </a:lnSpc>
              <a:spcBef>
                <a:spcPts val="0"/>
              </a:spcBef>
              <a:spcAft>
                <a:spcPts val="0"/>
              </a:spcAft>
              <a:buNone/>
            </a:pPr>
            <a:r>
              <a:rPr lang="en-US" sz="1200">
                <a:solidFill>
                  <a:schemeClr val="dk1"/>
                </a:solidFill>
                <a:latin typeface="Georgia"/>
                <a:ea typeface="Georgia"/>
                <a:cs typeface="Georgia"/>
                <a:sym typeface="Georgia"/>
              </a:rPr>
              <a:t>Required Elements:</a:t>
            </a:r>
            <a:endParaRPr/>
          </a:p>
          <a:p>
            <a:pPr indent="-149225" lvl="0" marL="377825" rtl="0" algn="l">
              <a:lnSpc>
                <a:spcPct val="100000"/>
              </a:lnSpc>
              <a:spcBef>
                <a:spcPts val="420"/>
              </a:spcBef>
              <a:spcAft>
                <a:spcPts val="0"/>
              </a:spcAft>
              <a:buClr>
                <a:schemeClr val="dk1"/>
              </a:buClr>
              <a:buSzPts val="1200"/>
              <a:buFont typeface="Arial"/>
              <a:buChar char="●"/>
            </a:pPr>
            <a:r>
              <a:rPr lang="en-US" sz="1200">
                <a:solidFill>
                  <a:schemeClr val="dk1"/>
                </a:solidFill>
                <a:latin typeface="Georgia"/>
                <a:ea typeface="Georgia"/>
                <a:cs typeface="Georgia"/>
                <a:sym typeface="Georgia"/>
              </a:rPr>
              <a:t>Career Interest Inventory</a:t>
            </a:r>
            <a:endParaRPr sz="1200">
              <a:solidFill>
                <a:schemeClr val="dk1"/>
              </a:solidFill>
              <a:latin typeface="Georgia"/>
              <a:ea typeface="Georgia"/>
              <a:cs typeface="Georgia"/>
              <a:sym typeface="Georgia"/>
            </a:endParaRPr>
          </a:p>
          <a:p>
            <a:pPr indent="-149225" lvl="0" marL="377825" rtl="0" algn="l">
              <a:lnSpc>
                <a:spcPct val="100000"/>
              </a:lnSpc>
              <a:spcBef>
                <a:spcPts val="325"/>
              </a:spcBef>
              <a:spcAft>
                <a:spcPts val="0"/>
              </a:spcAft>
              <a:buClr>
                <a:schemeClr val="dk1"/>
              </a:buClr>
              <a:buSzPts val="1200"/>
              <a:buFont typeface="Arial"/>
              <a:buChar char="●"/>
            </a:pPr>
            <a:r>
              <a:rPr lang="en-US" sz="1200">
                <a:solidFill>
                  <a:schemeClr val="dk1"/>
                </a:solidFill>
                <a:latin typeface="Georgia"/>
                <a:ea typeface="Georgia"/>
                <a:cs typeface="Georgia"/>
                <a:sym typeface="Georgia"/>
              </a:rPr>
              <a:t>Written Post Secondary &amp; Workforce Goals</a:t>
            </a:r>
            <a:endParaRPr sz="1200">
              <a:solidFill>
                <a:schemeClr val="dk1"/>
              </a:solidFill>
              <a:latin typeface="Georgia"/>
              <a:ea typeface="Georgia"/>
              <a:cs typeface="Georgia"/>
              <a:sym typeface="Georgia"/>
            </a:endParaRPr>
          </a:p>
          <a:p>
            <a:pPr indent="-149225" lvl="0" marL="377825" rtl="0" algn="l">
              <a:lnSpc>
                <a:spcPct val="100000"/>
              </a:lnSpc>
              <a:spcBef>
                <a:spcPts val="325"/>
              </a:spcBef>
              <a:spcAft>
                <a:spcPts val="0"/>
              </a:spcAft>
              <a:buClr>
                <a:schemeClr val="dk1"/>
              </a:buClr>
              <a:buSzPts val="1200"/>
              <a:buFont typeface="Arial"/>
              <a:buChar char="●"/>
            </a:pPr>
            <a:r>
              <a:rPr lang="en-US" sz="1200">
                <a:solidFill>
                  <a:schemeClr val="dk1"/>
                </a:solidFill>
                <a:latin typeface="Georgia"/>
                <a:ea typeface="Georgia"/>
                <a:cs typeface="Georgia"/>
                <a:sym typeface="Georgia"/>
              </a:rPr>
              <a:t>Plan of Study - update academic progress</a:t>
            </a:r>
            <a:endParaRPr sz="1200">
              <a:solidFill>
                <a:schemeClr val="dk1"/>
              </a:solidFill>
              <a:latin typeface="Georgia"/>
              <a:ea typeface="Georgia"/>
              <a:cs typeface="Georgia"/>
              <a:sym typeface="Georgia"/>
            </a:endParaRPr>
          </a:p>
          <a:p>
            <a:pPr indent="-149225" lvl="0" marL="377825" rtl="0" algn="l">
              <a:lnSpc>
                <a:spcPct val="100000"/>
              </a:lnSpc>
              <a:spcBef>
                <a:spcPts val="325"/>
              </a:spcBef>
              <a:spcAft>
                <a:spcPts val="0"/>
              </a:spcAft>
              <a:buClr>
                <a:schemeClr val="dk1"/>
              </a:buClr>
              <a:buSzPts val="1200"/>
              <a:buFont typeface="Arial"/>
              <a:buChar char="●"/>
            </a:pPr>
            <a:r>
              <a:rPr lang="en-US" sz="1200">
                <a:solidFill>
                  <a:schemeClr val="dk1"/>
                </a:solidFill>
                <a:latin typeface="Georgia"/>
                <a:ea typeface="Georgia"/>
                <a:cs typeface="Georgia"/>
                <a:sym typeface="Georgia"/>
              </a:rPr>
              <a:t>Add ACT scores to ICAP portfolio</a:t>
            </a:r>
            <a:endParaRPr sz="1200">
              <a:solidFill>
                <a:schemeClr val="dk1"/>
              </a:solidFill>
              <a:latin typeface="Georgia"/>
              <a:ea typeface="Georgia"/>
              <a:cs typeface="Georgia"/>
              <a:sym typeface="Georgia"/>
            </a:endParaRPr>
          </a:p>
          <a:p>
            <a:pPr indent="-149225" lvl="0" marL="377825" rtl="0" algn="l">
              <a:lnSpc>
                <a:spcPct val="100000"/>
              </a:lnSpc>
              <a:spcBef>
                <a:spcPts val="325"/>
              </a:spcBef>
              <a:spcAft>
                <a:spcPts val="0"/>
              </a:spcAft>
              <a:buClr>
                <a:schemeClr val="dk1"/>
              </a:buClr>
              <a:buSzPts val="1200"/>
              <a:buFont typeface="Arial"/>
              <a:buChar char="●"/>
            </a:pPr>
            <a:r>
              <a:rPr lang="en-US" sz="1200">
                <a:solidFill>
                  <a:schemeClr val="dk1"/>
                </a:solidFill>
                <a:latin typeface="Georgia"/>
                <a:ea typeface="Georgia"/>
                <a:cs typeface="Georgia"/>
                <a:sym typeface="Georgia"/>
              </a:rPr>
              <a:t>Add Service Learning or Work-Based Learning</a:t>
            </a:r>
            <a:endParaRPr sz="12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6"/>
          <p:cNvSpPr txBox="1"/>
          <p:nvPr/>
        </p:nvSpPr>
        <p:spPr>
          <a:xfrm>
            <a:off x="1295400" y="742950"/>
            <a:ext cx="6553200" cy="203132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400">
                <a:latin typeface="Georgia"/>
                <a:ea typeface="Georgia"/>
                <a:cs typeface="Georgia"/>
                <a:sym typeface="Georgia"/>
              </a:rPr>
              <a:t>If you click Sign In and see that your account can’t be found, e-mail Mrs. Benson immediately. </a:t>
            </a:r>
            <a:r>
              <a:rPr lang="en-US" sz="1400">
                <a:solidFill>
                  <a:srgbClr val="FF0000"/>
                </a:solidFill>
                <a:latin typeface="Georgia"/>
                <a:ea typeface="Georgia"/>
                <a:cs typeface="Georgia"/>
                <a:sym typeface="Georgia"/>
              </a:rPr>
              <a:t>Do not choose “Create an Account.</a:t>
            </a:r>
            <a:endParaRPr/>
          </a:p>
          <a:p>
            <a:pPr indent="0" lvl="0" marL="0" rtl="0" algn="l">
              <a:spcBef>
                <a:spcPts val="0"/>
              </a:spcBef>
              <a:spcAft>
                <a:spcPts val="0"/>
              </a:spcAft>
              <a:buNone/>
            </a:pPr>
            <a:r>
              <a:t/>
            </a:r>
            <a:endParaRPr sz="1400">
              <a:latin typeface="Georgia"/>
              <a:ea typeface="Georgia"/>
              <a:cs typeface="Georgia"/>
              <a:sym typeface="Georgia"/>
            </a:endParaRPr>
          </a:p>
          <a:p>
            <a:pPr indent="0" lvl="0" marL="0" rtl="0" algn="l">
              <a:spcBef>
                <a:spcPts val="0"/>
              </a:spcBef>
              <a:spcAft>
                <a:spcPts val="0"/>
              </a:spcAft>
              <a:buNone/>
            </a:pPr>
            <a:r>
              <a:rPr lang="en-US" sz="1400">
                <a:latin typeface="Georgia"/>
                <a:ea typeface="Georgia"/>
                <a:cs typeface="Georgia"/>
                <a:sym typeface="Georgia"/>
              </a:rPr>
              <a:t>If you are prompted to Update Your Password, use Bluejays2 as your password. (It will accept Bluejays2 as the updated password, even if the original password is Bluejays2.)</a:t>
            </a:r>
            <a:endParaRPr/>
          </a:p>
          <a:p>
            <a:pPr indent="0" lvl="0" marL="0" rtl="0" algn="l">
              <a:spcBef>
                <a:spcPts val="0"/>
              </a:spcBef>
              <a:spcAft>
                <a:spcPts val="0"/>
              </a:spcAft>
              <a:buNone/>
            </a:pPr>
            <a:r>
              <a:t/>
            </a:r>
            <a:endParaRPr sz="1400">
              <a:latin typeface="Georgia"/>
              <a:ea typeface="Georgia"/>
              <a:cs typeface="Georgia"/>
              <a:sym typeface="Georgia"/>
            </a:endParaRPr>
          </a:p>
          <a:p>
            <a:pPr indent="0" lvl="0" marL="0" rtl="0" algn="l">
              <a:spcBef>
                <a:spcPts val="0"/>
              </a:spcBef>
              <a:spcAft>
                <a:spcPts val="0"/>
              </a:spcAft>
              <a:buNone/>
            </a:pPr>
            <a:r>
              <a:rPr lang="en-US" sz="1400">
                <a:latin typeface="Georgia"/>
                <a:ea typeface="Georgia"/>
                <a:cs typeface="Georgia"/>
                <a:sym typeface="Georgia"/>
              </a:rPr>
              <a:t>When signed in, scroll down to the image shown below and click on </a:t>
            </a:r>
            <a:r>
              <a:rPr b="1" lang="en-US" sz="1400">
                <a:latin typeface="Georgia"/>
                <a:ea typeface="Georgia"/>
                <a:cs typeface="Georgia"/>
                <a:sym typeface="Georgia"/>
              </a:rPr>
              <a:t>My Progress.</a:t>
            </a:r>
            <a:endParaRPr/>
          </a:p>
        </p:txBody>
      </p:sp>
      <p:pic>
        <p:nvPicPr>
          <p:cNvPr id="87" name="Google Shape;87;p6"/>
          <p:cNvPicPr preferRelativeResize="0"/>
          <p:nvPr/>
        </p:nvPicPr>
        <p:blipFill rotWithShape="1">
          <a:blip r:embed="rId3">
            <a:alphaModFix/>
          </a:blip>
          <a:srcRect b="0" l="0" r="0" t="0"/>
          <a:stretch/>
        </p:blipFill>
        <p:spPr>
          <a:xfrm>
            <a:off x="1828800" y="2803634"/>
            <a:ext cx="5615426" cy="99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7"/>
          <p:cNvSpPr txBox="1"/>
          <p:nvPr/>
        </p:nvSpPr>
        <p:spPr>
          <a:xfrm>
            <a:off x="501445" y="479217"/>
            <a:ext cx="2286000" cy="229550"/>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1400">
                <a:solidFill>
                  <a:schemeClr val="dk1"/>
                </a:solidFill>
                <a:latin typeface="Georgia"/>
                <a:ea typeface="Georgia"/>
                <a:cs typeface="Georgia"/>
                <a:sym typeface="Georgia"/>
              </a:rPr>
              <a:t>Click on </a:t>
            </a:r>
            <a:r>
              <a:rPr b="1" lang="en-US" sz="1400">
                <a:solidFill>
                  <a:schemeClr val="dk1"/>
                </a:solidFill>
                <a:latin typeface="Georgia"/>
                <a:ea typeface="Georgia"/>
                <a:cs typeface="Georgia"/>
                <a:sym typeface="Georgia"/>
              </a:rPr>
              <a:t>My Progress</a:t>
            </a:r>
            <a:endParaRPr b="1" sz="1400">
              <a:solidFill>
                <a:schemeClr val="dk1"/>
              </a:solidFill>
              <a:latin typeface="Georgia"/>
              <a:ea typeface="Georgia"/>
              <a:cs typeface="Georgia"/>
              <a:sym typeface="Georgia"/>
            </a:endParaRPr>
          </a:p>
        </p:txBody>
      </p:sp>
      <p:sp>
        <p:nvSpPr>
          <p:cNvPr id="93" name="Google Shape;93;p7"/>
          <p:cNvSpPr txBox="1"/>
          <p:nvPr/>
        </p:nvSpPr>
        <p:spPr>
          <a:xfrm>
            <a:off x="3962400" y="1068241"/>
            <a:ext cx="3664974" cy="444994"/>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b="1" lang="en-US" sz="1400">
                <a:solidFill>
                  <a:schemeClr val="dk1"/>
                </a:solidFill>
                <a:latin typeface="Georgia"/>
                <a:ea typeface="Georgia"/>
                <a:cs typeface="Georgia"/>
                <a:sym typeface="Georgia"/>
              </a:rPr>
              <a:t>Next, verify your grade level </a:t>
            </a:r>
            <a:r>
              <a:rPr lang="en-US" sz="1400">
                <a:solidFill>
                  <a:schemeClr val="dk1"/>
                </a:solidFill>
                <a:latin typeface="Georgia"/>
                <a:ea typeface="Georgia"/>
                <a:cs typeface="Georgia"/>
                <a:sym typeface="Georgia"/>
              </a:rPr>
              <a:t>or select the correct grade from the drop down menu.</a:t>
            </a:r>
            <a:endParaRPr b="1" sz="1400">
              <a:solidFill>
                <a:schemeClr val="dk1"/>
              </a:solidFill>
              <a:latin typeface="Georgia"/>
              <a:ea typeface="Georgia"/>
              <a:cs typeface="Georgia"/>
              <a:sym typeface="Georgia"/>
            </a:endParaRPr>
          </a:p>
        </p:txBody>
      </p:sp>
      <p:grpSp>
        <p:nvGrpSpPr>
          <p:cNvPr id="94" name="Google Shape;94;p7"/>
          <p:cNvGrpSpPr/>
          <p:nvPr/>
        </p:nvGrpSpPr>
        <p:grpSpPr>
          <a:xfrm>
            <a:off x="533400" y="819150"/>
            <a:ext cx="3048000" cy="1905000"/>
            <a:chOff x="494071" y="819150"/>
            <a:chExt cx="3505200" cy="2438400"/>
          </a:xfrm>
        </p:grpSpPr>
        <p:grpSp>
          <p:nvGrpSpPr>
            <p:cNvPr id="95" name="Google Shape;95;p7"/>
            <p:cNvGrpSpPr/>
            <p:nvPr/>
          </p:nvGrpSpPr>
          <p:grpSpPr>
            <a:xfrm>
              <a:off x="494071" y="819150"/>
              <a:ext cx="3505200" cy="2438400"/>
              <a:chOff x="228600" y="1200150"/>
              <a:chExt cx="3505200" cy="2438400"/>
            </a:xfrm>
          </p:grpSpPr>
          <p:pic>
            <p:nvPicPr>
              <p:cNvPr id="96" name="Google Shape;96;p7"/>
              <p:cNvPicPr preferRelativeResize="0"/>
              <p:nvPr/>
            </p:nvPicPr>
            <p:blipFill rotWithShape="1">
              <a:blip r:embed="rId3">
                <a:alphaModFix/>
              </a:blip>
              <a:srcRect b="0" l="0" r="0" t="0"/>
              <a:stretch/>
            </p:blipFill>
            <p:spPr>
              <a:xfrm>
                <a:off x="381000" y="1200150"/>
                <a:ext cx="3247757" cy="2351100"/>
              </a:xfrm>
              <a:prstGeom prst="rect">
                <a:avLst/>
              </a:prstGeom>
              <a:noFill/>
              <a:ln cap="flat" cmpd="sng" w="9525">
                <a:solidFill>
                  <a:schemeClr val="dk1"/>
                </a:solidFill>
                <a:prstDash val="solid"/>
                <a:round/>
                <a:headEnd len="sm" w="sm" type="none"/>
                <a:tailEnd len="sm" w="sm" type="none"/>
              </a:ln>
            </p:spPr>
          </p:pic>
          <p:sp>
            <p:nvSpPr>
              <p:cNvPr id="97" name="Google Shape;97;p7"/>
              <p:cNvSpPr/>
              <p:nvPr/>
            </p:nvSpPr>
            <p:spPr>
              <a:xfrm>
                <a:off x="228600" y="2800350"/>
                <a:ext cx="3505200" cy="8382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grpSp>
        <p:sp>
          <p:nvSpPr>
            <p:cNvPr id="98" name="Google Shape;98;p7"/>
            <p:cNvSpPr/>
            <p:nvPr/>
          </p:nvSpPr>
          <p:spPr>
            <a:xfrm>
              <a:off x="1066786" y="2674853"/>
              <a:ext cx="685800" cy="3753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grpSp>
      <p:pic>
        <p:nvPicPr>
          <p:cNvPr id="99" name="Google Shape;99;p7"/>
          <p:cNvPicPr preferRelativeResize="0"/>
          <p:nvPr/>
        </p:nvPicPr>
        <p:blipFill rotWithShape="1">
          <a:blip r:embed="rId4">
            <a:alphaModFix/>
          </a:blip>
          <a:srcRect b="0" l="0" r="0" t="0"/>
          <a:stretch/>
        </p:blipFill>
        <p:spPr>
          <a:xfrm>
            <a:off x="2387395" y="3568811"/>
            <a:ext cx="800100" cy="895350"/>
          </a:xfrm>
          <a:prstGeom prst="rect">
            <a:avLst/>
          </a:prstGeom>
          <a:noFill/>
          <a:ln>
            <a:noFill/>
          </a:ln>
        </p:spPr>
      </p:pic>
      <p:sp>
        <p:nvSpPr>
          <p:cNvPr id="100" name="Google Shape;100;p7"/>
          <p:cNvSpPr txBox="1"/>
          <p:nvPr/>
        </p:nvSpPr>
        <p:spPr>
          <a:xfrm>
            <a:off x="906064" y="3390225"/>
            <a:ext cx="3664974" cy="444994"/>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b="1" lang="en-US" sz="1400">
                <a:solidFill>
                  <a:schemeClr val="dk1"/>
                </a:solidFill>
                <a:latin typeface="Georgia"/>
                <a:ea typeface="Georgia"/>
                <a:cs typeface="Georgia"/>
                <a:sym typeface="Georgia"/>
              </a:rPr>
              <a:t>Clicking this icon </a:t>
            </a:r>
            <a:r>
              <a:rPr lang="en-US" sz="1400">
                <a:solidFill>
                  <a:schemeClr val="dk1"/>
                </a:solidFill>
                <a:latin typeface="Georgia"/>
                <a:ea typeface="Georgia"/>
                <a:cs typeface="Georgia"/>
                <a:sym typeface="Georgia"/>
              </a:rPr>
              <a:t>will open the side panel of section options.</a:t>
            </a:r>
            <a:endParaRPr sz="1400">
              <a:solidFill>
                <a:schemeClr val="dk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 name="Shape 104"/>
        <p:cNvGrpSpPr/>
        <p:nvPr/>
      </p:nvGrpSpPr>
      <p:grpSpPr>
        <a:xfrm>
          <a:off x="0" y="0"/>
          <a:ext cx="0" cy="0"/>
          <a:chOff x="0" y="0"/>
          <a:chExt cx="0" cy="0"/>
        </a:xfrm>
      </p:grpSpPr>
      <p:sp>
        <p:nvSpPr>
          <p:cNvPr id="105" name="Google Shape;105;p8"/>
          <p:cNvSpPr txBox="1"/>
          <p:nvPr>
            <p:ph type="title"/>
          </p:nvPr>
        </p:nvSpPr>
        <p:spPr>
          <a:xfrm>
            <a:off x="369866" y="514350"/>
            <a:ext cx="4339675" cy="2123658"/>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sz="1600">
                <a:solidFill>
                  <a:schemeClr val="dk1"/>
                </a:solidFill>
              </a:rPr>
              <a:t>Under Career Awareness, choose </a:t>
            </a:r>
            <a:r>
              <a:rPr b="1" lang="en-US" sz="1600">
                <a:solidFill>
                  <a:schemeClr val="dk1"/>
                </a:solidFill>
              </a:rPr>
              <a:t>Complete the Interest Profiler</a:t>
            </a:r>
            <a:r>
              <a:rPr lang="en-US" sz="1600">
                <a:solidFill>
                  <a:schemeClr val="dk1"/>
                </a:solidFill>
              </a:rPr>
              <a:t>. </a:t>
            </a:r>
            <a:br>
              <a:rPr lang="en-US" sz="1600">
                <a:solidFill>
                  <a:schemeClr val="dk1"/>
                </a:solidFill>
              </a:rPr>
            </a:br>
            <a:r>
              <a:rPr lang="en-US" sz="1600">
                <a:solidFill>
                  <a:schemeClr val="dk1"/>
                </a:solidFill>
              </a:rPr>
              <a:t>Complete the task.</a:t>
            </a:r>
            <a:br>
              <a:rPr lang="en-US" sz="1600">
                <a:solidFill>
                  <a:schemeClr val="dk1"/>
                </a:solidFill>
              </a:rPr>
            </a:br>
            <a:br>
              <a:rPr lang="en-US" sz="1600">
                <a:solidFill>
                  <a:schemeClr val="dk1"/>
                </a:solidFill>
              </a:rPr>
            </a:br>
            <a:r>
              <a:rPr lang="en-US" sz="1600">
                <a:solidFill>
                  <a:schemeClr val="dk1"/>
                </a:solidFill>
              </a:rPr>
              <a:t>The Basic Skills &amp; Work Values inventories are not required, unless you are at Faver, but it is helpful if you complete them.</a:t>
            </a:r>
            <a:br>
              <a:rPr lang="en-US"/>
            </a:br>
            <a:endParaRPr/>
          </a:p>
        </p:txBody>
      </p:sp>
      <p:grpSp>
        <p:nvGrpSpPr>
          <p:cNvPr id="106" name="Google Shape;106;p8"/>
          <p:cNvGrpSpPr/>
          <p:nvPr/>
        </p:nvGrpSpPr>
        <p:grpSpPr>
          <a:xfrm>
            <a:off x="4876800" y="590550"/>
            <a:ext cx="3566540" cy="4191000"/>
            <a:chOff x="1064593" y="1390650"/>
            <a:chExt cx="3202607" cy="3581400"/>
          </a:xfrm>
        </p:grpSpPr>
        <p:pic>
          <p:nvPicPr>
            <p:cNvPr id="107" name="Google Shape;107;p8"/>
            <p:cNvPicPr preferRelativeResize="0"/>
            <p:nvPr/>
          </p:nvPicPr>
          <p:blipFill rotWithShape="1">
            <a:blip r:embed="rId3">
              <a:alphaModFix/>
            </a:blip>
            <a:srcRect b="0" l="0" r="0" t="0"/>
            <a:stretch/>
          </p:blipFill>
          <p:spPr>
            <a:xfrm>
              <a:off x="1064593" y="1390650"/>
              <a:ext cx="3200400" cy="3581400"/>
            </a:xfrm>
            <a:prstGeom prst="rect">
              <a:avLst/>
            </a:prstGeom>
            <a:noFill/>
            <a:ln cap="flat" cmpd="sng" w="9525">
              <a:solidFill>
                <a:schemeClr val="dk1"/>
              </a:solidFill>
              <a:prstDash val="solid"/>
              <a:round/>
              <a:headEnd len="sm" w="sm" type="none"/>
              <a:tailEnd len="sm" w="sm" type="none"/>
            </a:ln>
          </p:spPr>
        </p:pic>
        <p:sp>
          <p:nvSpPr>
            <p:cNvPr id="108" name="Google Shape;108;p8"/>
            <p:cNvSpPr/>
            <p:nvPr/>
          </p:nvSpPr>
          <p:spPr>
            <a:xfrm>
              <a:off x="3200400" y="3028950"/>
              <a:ext cx="914401" cy="304800"/>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109" name="Google Shape;109;p8"/>
            <p:cNvSpPr/>
            <p:nvPr/>
          </p:nvSpPr>
          <p:spPr>
            <a:xfrm>
              <a:off x="2743200" y="1962150"/>
              <a:ext cx="1524000" cy="304800"/>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2024-04-25T20:28:37Z</dcterms:created>
  <dc:creator>Juana Benson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2024-04-25T00:00:00Z</vt:filetime>
  </property>
  <property fmtid="{D5CDD505-2E9C-101B-9397-08002B2CF9AE}" pid="3" name="Creator">
    <vt:lpwstr>Google</vt:lpwstr>
  </property>
  <property fmtid="{D5CDD505-2E9C-101B-9397-08002B2CF9AE}" pid="4" name="LastSaved">
    <vt:filetime>2024-04-25T00:00:00Z</vt:filetime>
  </property>
</Properties>
</file>